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  <p:sldId id="257" r:id="rId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7B262-32E4-4342-A17E-708F45932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F3C86C-7AB2-422C-B2BF-8EFF6FC28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7849FC-9042-449E-A52C-17B64DB5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19F960-E9EA-4973-8F8A-39CF36B96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D3CB74-F618-4A5E-8B8A-2C38AF69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69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1752E-D3EA-4D89-8219-FDD54D37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DF9493-E27C-43A2-832D-46440EC42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BC738-54DF-4867-B9F6-BD2F78CC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79EFA5-5B63-46C2-A540-636323AE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0BBD33-F113-4B9D-899B-856AF6D9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1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31527B-A5B4-4947-AC95-006D5FED4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8E4566-16A5-4D28-BA9B-4DF5C8146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3046E5-760E-4F35-8619-A44F7713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1173F2-AB48-4237-B43E-4E7DC7AD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0DCFD2-4363-4B17-A835-4CA58303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74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1E53D-9158-4F98-A5A3-CB2FFA71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5465A0-7B57-4A43-B1E3-678EF0AF8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E575A-972D-46D3-91EA-9C99D8A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070126-26B2-468C-950A-0531B024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862A2C-89C9-447B-B37A-15887537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0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10156-6E65-496E-8600-AA814D0C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57EB77-51F5-4F2D-86F1-25119D7B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0865BE-E57B-4A56-938D-D304B558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5B51A1-3DDD-452D-ADBC-ACDB2214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7A00BE-AC47-45EF-9773-449F540C9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05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F15B6A-D89D-45C4-8797-706045D4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B2A260-E87C-4B92-98A1-01B0D3C82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092F2E-CFAF-4441-BC0C-80D280FA4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71CE73-ACC0-47E3-971D-A170E8AB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DD7E51-F3F3-492C-85FC-42AF5C51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02442A-A650-4755-B121-65536DB9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16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9C9A0-4909-4749-AEFB-3F27E2A3D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6BD923-FFEE-4729-AEFF-A22A0E9F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0D8B83-B044-406F-98A8-DD60192E0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41F7B0-631F-44BB-B5CE-99E662D8C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7DDD7A4-8F2F-412D-94AC-3B26D4B10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AA6F4B-F41D-415A-A898-A758036E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8F9F01-40DF-4DE0-B70F-1F1E34A6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CB5645-F6C0-4AA8-BF3B-3E45F05E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43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B36BD-8992-47EF-8D62-3E1CA793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A1DDE2-CA7B-495D-B76E-57F4F48BB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1D93F5-5696-44A1-B572-E9F32774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AC4D34-8B4A-4829-8B96-BEDC20A0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4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3B193C-C32F-4C53-9721-446A664A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AA2B11-29BF-42F5-805B-24CD7191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8826DF-5665-43EA-BF8C-23E594BB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20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385BC-BD68-4D45-98CA-21737EF8B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A739BA-416C-4E28-8A27-096F5BECE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19281C-3F19-4E38-AA7E-4738C7395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553CEA-47D9-4978-98D5-14F73D6C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9F47B9-174F-4C66-8E3E-625416DD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3FF778-1862-4C16-AE12-8DB6D16E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52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36C9AA-4004-4F1D-9308-6BDBABC10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70F392-8169-455E-BDE7-1E9C4D8A9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6EE5E8-684C-428F-A6D3-846EFD1EB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C8CC8F-AF67-403F-8DA0-D177EB6FE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25D512-5E73-4D9B-903D-F5C10BE2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059E1E-3455-4716-BA1B-18CA6A9B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49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3487A6-9A36-47E3-80B8-C2FC5042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FFF617-510B-4DC0-8FE5-3B57398E1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7C2C2C-F3BC-48E1-9DD7-7FE6AD887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11C2-3008-4A49-B674-86E2200B166F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CAB5C8-FD31-4FFA-84C6-06898A99F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802A5B-F1AC-4C39-BF4D-7E5E8D492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6F69-8906-4959-A57B-EAEEEB8C9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2C8829F-3BAF-4737-A610-EF44F05EE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8" y="790243"/>
            <a:ext cx="6052608" cy="2391107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10B0AAF-29D8-43FB-B776-6956DB2F8C1D}"/>
              </a:ext>
            </a:extLst>
          </p:cNvPr>
          <p:cNvSpPr txBox="1"/>
          <p:nvPr/>
        </p:nvSpPr>
        <p:spPr>
          <a:xfrm>
            <a:off x="1447800" y="3990975"/>
            <a:ext cx="7362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Enquête de satisfaction de nos clients sur l’année 2021. </a:t>
            </a:r>
          </a:p>
          <a:p>
            <a:endParaRPr lang="fr-FR" dirty="0"/>
          </a:p>
          <a:p>
            <a:r>
              <a:rPr lang="fr-FR" dirty="0"/>
              <a:t>Merci à nos clients pour leur fidélité et leur compréhension face à la pandémie de Covid 19.  Merci à nos équipes intervenants auprés des familles et à notre équipe Support Stéphanie, Charlotte, Nathalie et Hychem. </a:t>
            </a:r>
          </a:p>
        </p:txBody>
      </p:sp>
    </p:spTree>
    <p:extLst>
      <p:ext uri="{BB962C8B-B14F-4D97-AF65-F5344CB8AC3E}">
        <p14:creationId xmlns:p14="http://schemas.microsoft.com/office/powerpoint/2010/main" val="247001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40A88FB4-060B-4409-900F-AB56672212F7}"/>
              </a:ext>
            </a:extLst>
          </p:cNvPr>
          <p:cNvSpPr/>
          <p:nvPr/>
        </p:nvSpPr>
        <p:spPr>
          <a:xfrm>
            <a:off x="397079" y="293614"/>
            <a:ext cx="2539067" cy="255864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45,05%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Garde d’Enfants + de 3 ans et – de 3 ans </a:t>
            </a:r>
          </a:p>
          <a:p>
            <a:pPr algn="ctr"/>
            <a:r>
              <a:rPr lang="fr-FR" dirty="0"/>
              <a:t>Périscolaire  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A85FA26-B351-42CF-A6AA-04DF57487226}"/>
              </a:ext>
            </a:extLst>
          </p:cNvPr>
          <p:cNvSpPr/>
          <p:nvPr/>
        </p:nvSpPr>
        <p:spPr>
          <a:xfrm>
            <a:off x="3042407" y="167780"/>
            <a:ext cx="2206304" cy="21056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25,27%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Garde d’Enfants en situation de Handicap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E7C3903-F73B-4223-B2E9-7DBE27326065}"/>
              </a:ext>
            </a:extLst>
          </p:cNvPr>
          <p:cNvSpPr/>
          <p:nvPr/>
        </p:nvSpPr>
        <p:spPr>
          <a:xfrm>
            <a:off x="2195120" y="2273416"/>
            <a:ext cx="2435604" cy="23489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29,67%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Entretien de maison et repassage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9455875-293A-47A3-ADF0-1FA83700F45E}"/>
              </a:ext>
            </a:extLst>
          </p:cNvPr>
          <p:cNvCxnSpPr/>
          <p:nvPr/>
        </p:nvCxnSpPr>
        <p:spPr>
          <a:xfrm>
            <a:off x="616590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107E50B-3DBE-4D3C-B2DC-4D5D2146BB9D}"/>
              </a:ext>
            </a:extLst>
          </p:cNvPr>
          <p:cNvSpPr/>
          <p:nvPr/>
        </p:nvSpPr>
        <p:spPr>
          <a:xfrm>
            <a:off x="6783895" y="1149291"/>
            <a:ext cx="1263939" cy="107379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21,43% Au domicile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04E1E90-0E8B-4CC8-BBB7-CE1B7ECDAF4F}"/>
              </a:ext>
            </a:extLst>
          </p:cNvPr>
          <p:cNvSpPr/>
          <p:nvPr/>
        </p:nvSpPr>
        <p:spPr>
          <a:xfrm>
            <a:off x="10251351" y="1149291"/>
            <a:ext cx="1342229" cy="11241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dk1"/>
                </a:solidFill>
              </a:rPr>
              <a:t>50%</a:t>
            </a:r>
          </a:p>
          <a:p>
            <a:pPr algn="ctr"/>
            <a:endParaRPr lang="fr-FR" dirty="0">
              <a:solidFill>
                <a:schemeClr val="dk1"/>
              </a:solidFill>
            </a:endParaRPr>
          </a:p>
          <a:p>
            <a:pPr algn="ctr"/>
            <a:r>
              <a:rPr lang="fr-FR" dirty="0">
                <a:solidFill>
                  <a:schemeClr val="dk1"/>
                </a:solidFill>
              </a:rPr>
              <a:t>Par mail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9D66D9C-D48D-4B39-B40E-B066CE329206}"/>
              </a:ext>
            </a:extLst>
          </p:cNvPr>
          <p:cNvSpPr/>
          <p:nvPr/>
        </p:nvSpPr>
        <p:spPr>
          <a:xfrm>
            <a:off x="8517622" y="1149291"/>
            <a:ext cx="1263941" cy="107379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dk1"/>
                </a:solidFill>
              </a:rPr>
              <a:t>28,57%</a:t>
            </a:r>
          </a:p>
          <a:p>
            <a:pPr algn="ctr"/>
            <a:endParaRPr lang="fr-FR" dirty="0">
              <a:solidFill>
                <a:schemeClr val="dk1"/>
              </a:solidFill>
            </a:endParaRPr>
          </a:p>
          <a:p>
            <a:pPr algn="ctr"/>
            <a:r>
              <a:rPr lang="fr-FR" dirty="0">
                <a:solidFill>
                  <a:schemeClr val="dk1"/>
                </a:solidFill>
              </a:rPr>
              <a:t>Par tél.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85285BF-EFD0-4826-B2F3-62B34FDA405D}"/>
              </a:ext>
            </a:extLst>
          </p:cNvPr>
          <p:cNvCxnSpPr>
            <a:cxnSpLocks/>
          </p:cNvCxnSpPr>
          <p:nvPr/>
        </p:nvCxnSpPr>
        <p:spPr>
          <a:xfrm>
            <a:off x="6165908" y="2575420"/>
            <a:ext cx="60260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isocèle 15">
            <a:extLst>
              <a:ext uri="{FF2B5EF4-FFF2-40B4-BE49-F238E27FC236}">
                <a16:creationId xmlns:a16="http://schemas.microsoft.com/office/drawing/2014/main" id="{A8EE46A9-83EE-49C4-9C3C-06C166F15B79}"/>
              </a:ext>
            </a:extLst>
          </p:cNvPr>
          <p:cNvSpPr/>
          <p:nvPr/>
        </p:nvSpPr>
        <p:spPr>
          <a:xfrm>
            <a:off x="7013198" y="2852257"/>
            <a:ext cx="4437759" cy="3401729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94,37% sont satisfaits de la réponse apportée lors d’une demande urgente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14C2B4F-0954-4F2E-B446-903F0EE4F8B8}"/>
              </a:ext>
            </a:extLst>
          </p:cNvPr>
          <p:cNvSpPr/>
          <p:nvPr/>
        </p:nvSpPr>
        <p:spPr>
          <a:xfrm>
            <a:off x="562062" y="4991450"/>
            <a:ext cx="5125672" cy="1610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75% des clients qui ont répondu au questionnaire ont plus de 2 ans d’ancienneté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50353EC-7D27-4F6F-B5FF-EE820D34D301}"/>
              </a:ext>
            </a:extLst>
          </p:cNvPr>
          <p:cNvSpPr txBox="1"/>
          <p:nvPr/>
        </p:nvSpPr>
        <p:spPr>
          <a:xfrm>
            <a:off x="5798195" y="159398"/>
            <a:ext cx="4102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/>
              <a:t>Le Suivi Qualité a été réalisé </a:t>
            </a:r>
          </a:p>
        </p:txBody>
      </p:sp>
    </p:spTree>
    <p:extLst>
      <p:ext uri="{BB962C8B-B14F-4D97-AF65-F5344CB8AC3E}">
        <p14:creationId xmlns:p14="http://schemas.microsoft.com/office/powerpoint/2010/main" val="403464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6B2B1BE-B22C-4815-862E-ABF9F0E94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38" y="173316"/>
            <a:ext cx="4584589" cy="2755631"/>
          </a:xfrm>
          <a:prstGeom prst="rect">
            <a:avLst/>
          </a:prstGeom>
        </p:spPr>
      </p:pic>
      <p:sp>
        <p:nvSpPr>
          <p:cNvPr id="5" name="Flèche : bas 4">
            <a:extLst>
              <a:ext uri="{FF2B5EF4-FFF2-40B4-BE49-F238E27FC236}">
                <a16:creationId xmlns:a16="http://schemas.microsoft.com/office/drawing/2014/main" id="{168EC384-E6C0-4075-8D30-C2B918E34239}"/>
              </a:ext>
            </a:extLst>
          </p:cNvPr>
          <p:cNvSpPr/>
          <p:nvPr/>
        </p:nvSpPr>
        <p:spPr>
          <a:xfrm rot="16200000">
            <a:off x="5358168" y="590591"/>
            <a:ext cx="1959429" cy="1921079"/>
          </a:xfrm>
          <a:prstGeom prst="downArrow">
            <a:avLst>
              <a:gd name="adj1" fmla="val 20887"/>
              <a:gd name="adj2" fmla="val 669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4336C6F-E2DA-4E20-BF12-F4FF386CFE86}"/>
              </a:ext>
            </a:extLst>
          </p:cNvPr>
          <p:cNvSpPr txBox="1"/>
          <p:nvPr/>
        </p:nvSpPr>
        <p:spPr>
          <a:xfrm>
            <a:off x="7436938" y="499520"/>
            <a:ext cx="40267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97% sont très satisfaits de l’accueil téléphonique et du traitement de leur demande.  Sourire et personnalisation de chaque client. </a:t>
            </a: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E19D5F3-CACC-4C77-9E13-EA0FFDD50E2D}"/>
              </a:ext>
            </a:extLst>
          </p:cNvPr>
          <p:cNvCxnSpPr/>
          <p:nvPr/>
        </p:nvCxnSpPr>
        <p:spPr>
          <a:xfrm>
            <a:off x="0" y="311021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isocèle 13">
            <a:extLst>
              <a:ext uri="{FF2B5EF4-FFF2-40B4-BE49-F238E27FC236}">
                <a16:creationId xmlns:a16="http://schemas.microsoft.com/office/drawing/2014/main" id="{02BD098D-AF80-4520-89C1-F7343DA418BC}"/>
              </a:ext>
            </a:extLst>
          </p:cNvPr>
          <p:cNvSpPr/>
          <p:nvPr/>
        </p:nvSpPr>
        <p:spPr>
          <a:xfrm>
            <a:off x="654238" y="3221376"/>
            <a:ext cx="10654122" cy="3538670"/>
          </a:xfrm>
          <a:prstGeom prst="triangle">
            <a:avLst>
              <a:gd name="adj" fmla="val 4992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Près de la moitié des clients </a:t>
            </a:r>
          </a:p>
          <a:p>
            <a:pPr algn="ctr"/>
            <a:r>
              <a:rPr lang="fr-FR" sz="2400" dirty="0"/>
              <a:t>N’ont pas eu besoin d’utiliser le numéro d’urgence indiqué sur nos mails (après fermeture de notre agence)  </a:t>
            </a:r>
          </a:p>
          <a:p>
            <a:pPr algn="ctr"/>
            <a:r>
              <a:rPr lang="fr-FR" sz="6000" dirty="0"/>
              <a:t>56,18%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845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1E98F52-BF20-4554-A739-8022A80389BC}"/>
              </a:ext>
            </a:extLst>
          </p:cNvPr>
          <p:cNvSpPr/>
          <p:nvPr/>
        </p:nvSpPr>
        <p:spPr>
          <a:xfrm>
            <a:off x="4914553" y="813731"/>
            <a:ext cx="4518869" cy="44126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</a:rPr>
              <a:t>97,14%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des clients jugent que leur auxiliaire parental(e) est professionnel(le) et sont satisfaits de leur travail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29B88ED4-5CC5-4A2A-8938-794BB06E26F1}"/>
              </a:ext>
            </a:extLst>
          </p:cNvPr>
          <p:cNvSpPr/>
          <p:nvPr/>
        </p:nvSpPr>
        <p:spPr>
          <a:xfrm>
            <a:off x="2893504" y="3064077"/>
            <a:ext cx="2978092" cy="293614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highlight>
                  <a:srgbClr val="FFFF00"/>
                </a:highlight>
              </a:rPr>
              <a:t>96,74%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sont satisfaits de la disponibilité du personnel d’OCDP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8EFA6C59-A79F-41FC-8392-9044A96E00BD}"/>
              </a:ext>
            </a:extLst>
          </p:cNvPr>
          <p:cNvSpPr/>
          <p:nvPr/>
        </p:nvSpPr>
        <p:spPr>
          <a:xfrm>
            <a:off x="1317070" y="39848"/>
            <a:ext cx="4127385" cy="38421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</a:rPr>
              <a:t>97,58%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approuvent le professionnalisme de leur interlocuteur dédié</a:t>
            </a:r>
          </a:p>
        </p:txBody>
      </p:sp>
    </p:spTree>
    <p:extLst>
      <p:ext uri="{BB962C8B-B14F-4D97-AF65-F5344CB8AC3E}">
        <p14:creationId xmlns:p14="http://schemas.microsoft.com/office/powerpoint/2010/main" val="30175999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B26732B2-3F22-46A3-94DE-529936BF9B01}"/>
              </a:ext>
            </a:extLst>
          </p:cNvPr>
          <p:cNvSpPr txBox="1"/>
          <p:nvPr/>
        </p:nvSpPr>
        <p:spPr>
          <a:xfrm>
            <a:off x="83890" y="268448"/>
            <a:ext cx="1202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DIFFICULTES RENCONTREES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F4935E94-0C8A-4268-8EE6-2E3F97122AB8}"/>
              </a:ext>
            </a:extLst>
          </p:cNvPr>
          <p:cNvSpPr/>
          <p:nvPr/>
        </p:nvSpPr>
        <p:spPr>
          <a:xfrm>
            <a:off x="405468" y="3700244"/>
            <a:ext cx="7071920" cy="654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11,24% avec la facturation et ont été satisfaits de la </a:t>
            </a:r>
            <a:r>
              <a:rPr lang="fr-FR" sz="1600" dirty="0"/>
              <a:t>résolution immédiate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88DC137-7B04-4B47-AAAD-608D9D4B5F43}"/>
              </a:ext>
            </a:extLst>
          </p:cNvPr>
          <p:cNvSpPr/>
          <p:nvPr/>
        </p:nvSpPr>
        <p:spPr>
          <a:xfrm>
            <a:off x="405467" y="4692242"/>
            <a:ext cx="7765409" cy="65434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37,08% jamais 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49ED5E7-2BA7-40CA-98E3-3865A4976754}"/>
              </a:ext>
            </a:extLst>
          </p:cNvPr>
          <p:cNvSpPr/>
          <p:nvPr/>
        </p:nvSpPr>
        <p:spPr>
          <a:xfrm>
            <a:off x="376107" y="2708246"/>
            <a:ext cx="7071920" cy="6543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32,58% avec leur planning (erreur d’horaire, jour…)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83F1CF10-C489-4ED5-A883-F1E569B82975}"/>
              </a:ext>
            </a:extLst>
          </p:cNvPr>
          <p:cNvSpPr/>
          <p:nvPr/>
        </p:nvSpPr>
        <p:spPr>
          <a:xfrm>
            <a:off x="405467" y="1716248"/>
            <a:ext cx="7983523" cy="65434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19,10% avec l’intervenant(e) (retard, absence,…)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488C48FB-F317-442A-B675-E93B5123B326}"/>
              </a:ext>
            </a:extLst>
          </p:cNvPr>
          <p:cNvSpPr/>
          <p:nvPr/>
        </p:nvSpPr>
        <p:spPr>
          <a:xfrm>
            <a:off x="7642371" y="1375794"/>
            <a:ext cx="4173522" cy="441260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tx1"/>
                </a:solidFill>
              </a:rPr>
              <a:t>90%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ont évalué très acceptable ou acceptable la résolution apportée aux difficultés rencontrées. Réactivité et solutions adaptées. </a:t>
            </a:r>
          </a:p>
        </p:txBody>
      </p:sp>
    </p:spTree>
    <p:extLst>
      <p:ext uri="{BB962C8B-B14F-4D97-AF65-F5344CB8AC3E}">
        <p14:creationId xmlns:p14="http://schemas.microsoft.com/office/powerpoint/2010/main" val="42530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A1666DFB-2F2A-43A0-81FF-34F694A8D9B7}"/>
              </a:ext>
            </a:extLst>
          </p:cNvPr>
          <p:cNvSpPr/>
          <p:nvPr/>
        </p:nvSpPr>
        <p:spPr>
          <a:xfrm>
            <a:off x="2508310" y="3305262"/>
            <a:ext cx="2776756" cy="22063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 COTE DES PARENTS est  recommandé par 88% de nos clients 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5B18CD4-D16B-4F52-82CC-968DC5E59A75}"/>
              </a:ext>
            </a:extLst>
          </p:cNvPr>
          <p:cNvSpPr/>
          <p:nvPr/>
        </p:nvSpPr>
        <p:spPr>
          <a:xfrm>
            <a:off x="612397" y="1163972"/>
            <a:ext cx="3607266" cy="2829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87,93%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Sont satisfaits du délai de présentation de leur intervenant(e) à la rentrée scolaire et en cours d’année. 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ECB4D06-55E4-4652-9537-B8C1CDF45BD9}"/>
              </a:ext>
            </a:extLst>
          </p:cNvPr>
          <p:cNvSpPr/>
          <p:nvPr/>
        </p:nvSpPr>
        <p:spPr>
          <a:xfrm>
            <a:off x="3078759" y="0"/>
            <a:ext cx="2818701" cy="22650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92,05% ne souhaitent pas recevoir d’information sur le Service à la Personne.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3B93FFE-6A85-4387-B623-5ACB04AA84F5}"/>
              </a:ext>
            </a:extLst>
          </p:cNvPr>
          <p:cNvSpPr/>
          <p:nvPr/>
        </p:nvSpPr>
        <p:spPr>
          <a:xfrm>
            <a:off x="5436066" y="234892"/>
            <a:ext cx="6291743" cy="61407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Le taux de satisfaction est de 94,56%</a:t>
            </a:r>
          </a:p>
        </p:txBody>
      </p:sp>
    </p:spTree>
    <p:extLst>
      <p:ext uri="{BB962C8B-B14F-4D97-AF65-F5344CB8AC3E}">
        <p14:creationId xmlns:p14="http://schemas.microsoft.com/office/powerpoint/2010/main" val="42781744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5" grpId="0" animBg="1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333</Words>
  <Application>Microsoft Office PowerPoint</Application>
  <PresentationFormat>Grand écran</PresentationFormat>
  <Paragraphs>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Hychem BOUALLEG</dc:creator>
  <cp:lastModifiedBy>Nathalie Said</cp:lastModifiedBy>
  <cp:revision>5</cp:revision>
  <cp:lastPrinted>2022-02-01T12:44:12Z</cp:lastPrinted>
  <dcterms:created xsi:type="dcterms:W3CDTF">2022-02-01T10:12:45Z</dcterms:created>
  <dcterms:modified xsi:type="dcterms:W3CDTF">2022-02-09T18:21:00Z</dcterms:modified>
</cp:coreProperties>
</file>